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Kurth" initials="TK" lastIdx="2" clrIdx="0">
    <p:extLst>
      <p:ext uri="{19B8F6BF-5375-455C-9EA6-DF929625EA0E}">
        <p15:presenceInfo xmlns:p15="http://schemas.microsoft.com/office/powerpoint/2012/main" userId="S::thomas.kurth@basevision.ch::b09ceb48-d03d-42c1-b7ba-26a5f3a8fd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15628D-950A-4D32-AA26-1CFF02698227}" v="14" dt="2023-03-16T14:34:31.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266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B122A3-6726-44E1-A3EF-799EC86317CB}" type="datetimeFigureOut">
              <a:rPr lang="de-CH" smtClean="0"/>
              <a:t>20.03.2023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6B0DCD4A-42AD-4364-A534-51129620CBD9}" type="slidenum">
              <a:rPr lang="de-CH" smtClean="0"/>
              <a:t>‹#›</a:t>
            </a:fld>
            <a:endParaRPr lang="de-CH"/>
          </a:p>
        </p:txBody>
      </p:sp>
    </p:spTree>
    <p:extLst>
      <p:ext uri="{BB962C8B-B14F-4D97-AF65-F5344CB8AC3E}">
        <p14:creationId xmlns:p14="http://schemas.microsoft.com/office/powerpoint/2010/main" val="2125189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B122A3-6726-44E1-A3EF-799EC86317CB}" type="datetimeFigureOut">
              <a:rPr lang="de-CH" smtClean="0"/>
              <a:t>20.03.2023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6B0DCD4A-42AD-4364-A534-51129620CBD9}" type="slidenum">
              <a:rPr lang="de-CH" smtClean="0"/>
              <a:t>‹#›</a:t>
            </a:fld>
            <a:endParaRPr lang="de-CH"/>
          </a:p>
        </p:txBody>
      </p:sp>
    </p:spTree>
    <p:extLst>
      <p:ext uri="{BB962C8B-B14F-4D97-AF65-F5344CB8AC3E}">
        <p14:creationId xmlns:p14="http://schemas.microsoft.com/office/powerpoint/2010/main" val="2133286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B122A3-6726-44E1-A3EF-799EC86317CB}" type="datetimeFigureOut">
              <a:rPr lang="de-CH" smtClean="0"/>
              <a:t>20.03.2023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6B0DCD4A-42AD-4364-A534-51129620CBD9}" type="slidenum">
              <a:rPr lang="de-CH" smtClean="0"/>
              <a:t>‹#›</a:t>
            </a:fld>
            <a:endParaRPr lang="de-CH"/>
          </a:p>
        </p:txBody>
      </p:sp>
    </p:spTree>
    <p:extLst>
      <p:ext uri="{BB962C8B-B14F-4D97-AF65-F5344CB8AC3E}">
        <p14:creationId xmlns:p14="http://schemas.microsoft.com/office/powerpoint/2010/main" val="2483002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B122A3-6726-44E1-A3EF-799EC86317CB}" type="datetimeFigureOut">
              <a:rPr lang="de-CH" smtClean="0"/>
              <a:t>20.03.2023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6B0DCD4A-42AD-4364-A534-51129620CBD9}" type="slidenum">
              <a:rPr lang="de-CH" smtClean="0"/>
              <a:t>‹#›</a:t>
            </a:fld>
            <a:endParaRPr lang="de-CH"/>
          </a:p>
        </p:txBody>
      </p:sp>
    </p:spTree>
    <p:extLst>
      <p:ext uri="{BB962C8B-B14F-4D97-AF65-F5344CB8AC3E}">
        <p14:creationId xmlns:p14="http://schemas.microsoft.com/office/powerpoint/2010/main" val="4139347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B122A3-6726-44E1-A3EF-799EC86317CB}" type="datetimeFigureOut">
              <a:rPr lang="de-CH" smtClean="0"/>
              <a:t>20.03.2023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6B0DCD4A-42AD-4364-A534-51129620CBD9}" type="slidenum">
              <a:rPr lang="de-CH" smtClean="0"/>
              <a:t>‹#›</a:t>
            </a:fld>
            <a:endParaRPr lang="de-CH"/>
          </a:p>
        </p:txBody>
      </p:sp>
    </p:spTree>
    <p:extLst>
      <p:ext uri="{BB962C8B-B14F-4D97-AF65-F5344CB8AC3E}">
        <p14:creationId xmlns:p14="http://schemas.microsoft.com/office/powerpoint/2010/main" val="139449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B122A3-6726-44E1-A3EF-799EC86317CB}" type="datetimeFigureOut">
              <a:rPr lang="de-CH" smtClean="0"/>
              <a:t>20.03.2023</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6B0DCD4A-42AD-4364-A534-51129620CBD9}" type="slidenum">
              <a:rPr lang="de-CH" smtClean="0"/>
              <a:t>‹#›</a:t>
            </a:fld>
            <a:endParaRPr lang="de-CH"/>
          </a:p>
        </p:txBody>
      </p:sp>
    </p:spTree>
    <p:extLst>
      <p:ext uri="{BB962C8B-B14F-4D97-AF65-F5344CB8AC3E}">
        <p14:creationId xmlns:p14="http://schemas.microsoft.com/office/powerpoint/2010/main" val="2724862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B122A3-6726-44E1-A3EF-799EC86317CB}" type="datetimeFigureOut">
              <a:rPr lang="de-CH" smtClean="0"/>
              <a:t>20.03.2023</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6B0DCD4A-42AD-4364-A534-51129620CBD9}" type="slidenum">
              <a:rPr lang="de-CH" smtClean="0"/>
              <a:t>‹#›</a:t>
            </a:fld>
            <a:endParaRPr lang="de-CH"/>
          </a:p>
        </p:txBody>
      </p:sp>
    </p:spTree>
    <p:extLst>
      <p:ext uri="{BB962C8B-B14F-4D97-AF65-F5344CB8AC3E}">
        <p14:creationId xmlns:p14="http://schemas.microsoft.com/office/powerpoint/2010/main" val="1901270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B122A3-6726-44E1-A3EF-799EC86317CB}" type="datetimeFigureOut">
              <a:rPr lang="de-CH" smtClean="0"/>
              <a:t>20.03.2023</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6B0DCD4A-42AD-4364-A534-51129620CBD9}" type="slidenum">
              <a:rPr lang="de-CH" smtClean="0"/>
              <a:t>‹#›</a:t>
            </a:fld>
            <a:endParaRPr lang="de-CH"/>
          </a:p>
        </p:txBody>
      </p:sp>
    </p:spTree>
    <p:extLst>
      <p:ext uri="{BB962C8B-B14F-4D97-AF65-F5344CB8AC3E}">
        <p14:creationId xmlns:p14="http://schemas.microsoft.com/office/powerpoint/2010/main" val="1410972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122A3-6726-44E1-A3EF-799EC86317CB}" type="datetimeFigureOut">
              <a:rPr lang="de-CH" smtClean="0"/>
              <a:t>20.03.2023</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6B0DCD4A-42AD-4364-A534-51129620CBD9}" type="slidenum">
              <a:rPr lang="de-CH" smtClean="0"/>
              <a:t>‹#›</a:t>
            </a:fld>
            <a:endParaRPr lang="de-CH"/>
          </a:p>
        </p:txBody>
      </p:sp>
    </p:spTree>
    <p:extLst>
      <p:ext uri="{BB962C8B-B14F-4D97-AF65-F5344CB8AC3E}">
        <p14:creationId xmlns:p14="http://schemas.microsoft.com/office/powerpoint/2010/main" val="2499237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DB122A3-6726-44E1-A3EF-799EC86317CB}" type="datetimeFigureOut">
              <a:rPr lang="de-CH" smtClean="0"/>
              <a:t>20.03.2023</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6B0DCD4A-42AD-4364-A534-51129620CBD9}" type="slidenum">
              <a:rPr lang="de-CH" smtClean="0"/>
              <a:t>‹#›</a:t>
            </a:fld>
            <a:endParaRPr lang="de-CH"/>
          </a:p>
        </p:txBody>
      </p:sp>
    </p:spTree>
    <p:extLst>
      <p:ext uri="{BB962C8B-B14F-4D97-AF65-F5344CB8AC3E}">
        <p14:creationId xmlns:p14="http://schemas.microsoft.com/office/powerpoint/2010/main" val="2757584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DB122A3-6726-44E1-A3EF-799EC86317CB}" type="datetimeFigureOut">
              <a:rPr lang="de-CH" smtClean="0"/>
              <a:t>20.03.2023</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6B0DCD4A-42AD-4364-A534-51129620CBD9}" type="slidenum">
              <a:rPr lang="de-CH" smtClean="0"/>
              <a:t>‹#›</a:t>
            </a:fld>
            <a:endParaRPr lang="de-CH"/>
          </a:p>
        </p:txBody>
      </p:sp>
    </p:spTree>
    <p:extLst>
      <p:ext uri="{BB962C8B-B14F-4D97-AF65-F5344CB8AC3E}">
        <p14:creationId xmlns:p14="http://schemas.microsoft.com/office/powerpoint/2010/main" val="762994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DB122A3-6726-44E1-A3EF-799EC86317CB}" type="datetimeFigureOut">
              <a:rPr lang="de-CH" smtClean="0"/>
              <a:t>20.03.2023</a:t>
            </a:fld>
            <a:endParaRPr lang="de-CH"/>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CH"/>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B0DCD4A-42AD-4364-A534-51129620CBD9}" type="slidenum">
              <a:rPr lang="de-CH" smtClean="0"/>
              <a:t>‹#›</a:t>
            </a:fld>
            <a:endParaRPr lang="de-CH"/>
          </a:p>
        </p:txBody>
      </p:sp>
    </p:spTree>
    <p:extLst>
      <p:ext uri="{BB962C8B-B14F-4D97-AF65-F5344CB8AC3E}">
        <p14:creationId xmlns:p14="http://schemas.microsoft.com/office/powerpoint/2010/main" val="1448364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1950" y="2539392"/>
            <a:ext cx="5991958" cy="751311"/>
          </a:xfrm>
        </p:spPr>
        <p:txBody>
          <a:bodyPr>
            <a:noAutofit/>
          </a:bodyPr>
          <a:lstStyle/>
          <a:p>
            <a:pPr algn="l"/>
            <a:r>
              <a:rPr lang="de-CH" sz="3200" b="1" dirty="0">
                <a:solidFill>
                  <a:schemeClr val="accent1"/>
                </a:solidFill>
                <a:latin typeface="Segoe UI Light" panose="020B0502040204020203" pitchFamily="34" charset="0"/>
                <a:cs typeface="Segoe UI Light" panose="020B0502040204020203" pitchFamily="34" charset="0"/>
              </a:rPr>
              <a:t>Security Engineer SOC</a:t>
            </a:r>
            <a:br>
              <a:rPr lang="de-CH" sz="3200" b="1" dirty="0">
                <a:solidFill>
                  <a:schemeClr val="accent1"/>
                </a:solidFill>
                <a:latin typeface="Segoe UI Light" panose="020B0502040204020203" pitchFamily="34" charset="0"/>
                <a:cs typeface="Segoe UI Light" panose="020B0502040204020203" pitchFamily="34" charset="0"/>
              </a:rPr>
            </a:br>
            <a:r>
              <a:rPr lang="de-CH" sz="1700" dirty="0">
                <a:solidFill>
                  <a:srgbClr val="404040"/>
                </a:solidFill>
                <a:latin typeface="Segoe UI Light" panose="020B0502040204020203" pitchFamily="34" charset="0"/>
                <a:cs typeface="Segoe UI Light" panose="020B0502040204020203" pitchFamily="34" charset="0"/>
              </a:rPr>
              <a:t>80-100% (m / w)</a:t>
            </a:r>
          </a:p>
        </p:txBody>
      </p:sp>
      <p:sp>
        <p:nvSpPr>
          <p:cNvPr id="3" name="Subtitle 2"/>
          <p:cNvSpPr>
            <a:spLocks noGrp="1"/>
          </p:cNvSpPr>
          <p:nvPr>
            <p:ph type="subTitle" idx="1"/>
          </p:nvPr>
        </p:nvSpPr>
        <p:spPr>
          <a:xfrm>
            <a:off x="361949" y="3400616"/>
            <a:ext cx="2857240" cy="2922489"/>
          </a:xfrm>
        </p:spPr>
        <p:txBody>
          <a:bodyPr>
            <a:noAutofit/>
          </a:bodyPr>
          <a:lstStyle/>
          <a:p>
            <a:pPr algn="l">
              <a:lnSpc>
                <a:spcPct val="120000"/>
              </a:lnSpc>
            </a:pPr>
            <a:r>
              <a:rPr lang="de-CH" sz="1100" b="1" dirty="0">
                <a:solidFill>
                  <a:schemeClr val="accent1"/>
                </a:solidFill>
                <a:latin typeface="Segoe UI Light" panose="020B0502040204020203" pitchFamily="34" charset="0"/>
                <a:cs typeface="Segoe UI Light" panose="020B0502040204020203" pitchFamily="34" charset="0"/>
              </a:rPr>
              <a:t>Was dich erwartet</a:t>
            </a:r>
          </a:p>
          <a:p>
            <a:pPr marL="171450" indent="-171450" algn="l">
              <a:lnSpc>
                <a:spcPct val="120000"/>
              </a:lnSpc>
              <a:spcBef>
                <a:spcPts val="0"/>
              </a:spcBef>
              <a:buFont typeface="Arial" panose="020B0604020202020204" pitchFamily="34" charset="0"/>
              <a:buChar char="•"/>
            </a:pPr>
            <a:r>
              <a:rPr lang="de-CH" sz="1100" dirty="0">
                <a:latin typeface="Segoe UI Light" panose="020B0502040204020203" pitchFamily="34" charset="0"/>
                <a:cs typeface="Segoe UI Light" panose="020B0502040204020203" pitchFamily="34" charset="0"/>
              </a:rPr>
              <a:t>Du bist Verantwortlich für </a:t>
            </a:r>
            <a:r>
              <a:rPr lang="de-CH" sz="1100" dirty="0" err="1">
                <a:latin typeface="Segoe UI Light" panose="020B0502040204020203" pitchFamily="34" charset="0"/>
                <a:cs typeface="Segoe UI Light" panose="020B0502040204020203" pitchFamily="34" charset="0"/>
              </a:rPr>
              <a:t>Kundenonboardings</a:t>
            </a:r>
            <a:r>
              <a:rPr lang="de-CH" sz="1100" dirty="0">
                <a:latin typeface="Segoe UI Light" panose="020B0502040204020203" pitchFamily="34" charset="0"/>
                <a:cs typeface="Segoe UI Light" panose="020B0502040204020203" pitchFamily="34" charset="0"/>
              </a:rPr>
              <a:t> und die technische Betreuung unserer Kunden im innovativsten Security Operation Center (SOC). </a:t>
            </a:r>
          </a:p>
          <a:p>
            <a:pPr marL="171450" indent="-171450" algn="l">
              <a:lnSpc>
                <a:spcPct val="120000"/>
              </a:lnSpc>
              <a:spcBef>
                <a:spcPts val="0"/>
              </a:spcBef>
              <a:buFont typeface="Arial" panose="020B0604020202020204" pitchFamily="34" charset="0"/>
              <a:buChar char="•"/>
            </a:pPr>
            <a:r>
              <a:rPr lang="de-CH" sz="1100" dirty="0">
                <a:latin typeface="Segoe UI Light" panose="020B0502040204020203" pitchFamily="34" charset="0"/>
                <a:cs typeface="Segoe UI Light" panose="020B0502040204020203" pitchFamily="34" charset="0"/>
              </a:rPr>
              <a:t>Du identifizierst und definierst Systemsicherheitsanforderungen. </a:t>
            </a:r>
          </a:p>
          <a:p>
            <a:pPr marL="171450" indent="-171450" algn="l">
              <a:lnSpc>
                <a:spcPct val="120000"/>
              </a:lnSpc>
              <a:spcBef>
                <a:spcPts val="0"/>
              </a:spcBef>
              <a:buFont typeface="Arial" panose="020B0604020202020204" pitchFamily="34" charset="0"/>
              <a:buChar char="•"/>
            </a:pPr>
            <a:r>
              <a:rPr lang="de-CH" sz="1100" dirty="0">
                <a:latin typeface="Segoe UI Light" panose="020B0502040204020203" pitchFamily="34" charset="0"/>
                <a:cs typeface="Segoe UI Light" panose="020B0502040204020203" pitchFamily="34" charset="0"/>
              </a:rPr>
              <a:t>Du entwickelst technische Lösungen, die dazu beitragen, Sicherheitslücken zu schliessen und Aufgaben zu automatisieren. </a:t>
            </a:r>
          </a:p>
          <a:p>
            <a:pPr marL="171450" indent="-171450" algn="l">
              <a:lnSpc>
                <a:spcPct val="120000"/>
              </a:lnSpc>
              <a:spcBef>
                <a:spcPts val="0"/>
              </a:spcBef>
              <a:buFont typeface="Arial" panose="020B0604020202020204" pitchFamily="34" charset="0"/>
              <a:buChar char="•"/>
            </a:pPr>
            <a:r>
              <a:rPr lang="de-CH" sz="1100" dirty="0">
                <a:latin typeface="Segoe UI Light" panose="020B0502040204020203" pitchFamily="34" charset="0"/>
                <a:cs typeface="Segoe UI Light" panose="020B0502040204020203" pitchFamily="34" charset="0"/>
              </a:rPr>
              <a:t>Du erstellst technische Dokumentationen.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t="17147" b="17147"/>
          <a:stretch/>
        </p:blipFill>
        <p:spPr>
          <a:xfrm>
            <a:off x="1292379" y="-28408"/>
            <a:ext cx="5565621" cy="2411349"/>
          </a:xfrm>
          <a:prstGeom prst="rect">
            <a:avLst/>
          </a:prstGeom>
        </p:spPr>
      </p:pic>
      <p:sp>
        <p:nvSpPr>
          <p:cNvPr id="6" name="Rectangle 5"/>
          <p:cNvSpPr/>
          <p:nvPr/>
        </p:nvSpPr>
        <p:spPr>
          <a:xfrm>
            <a:off x="0" y="8899114"/>
            <a:ext cx="6858000" cy="1006885"/>
          </a:xfrm>
          <a:prstGeom prst="rect">
            <a:avLst/>
          </a:prstGeom>
          <a:solidFill>
            <a:srgbClr val="40404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732" y="9059336"/>
            <a:ext cx="1905000" cy="298450"/>
          </a:xfrm>
          <a:prstGeom prst="rect">
            <a:avLst/>
          </a:prstGeom>
        </p:spPr>
      </p:pic>
      <p:sp>
        <p:nvSpPr>
          <p:cNvPr id="8" name="Rectangle 7"/>
          <p:cNvSpPr/>
          <p:nvPr/>
        </p:nvSpPr>
        <p:spPr>
          <a:xfrm>
            <a:off x="4218050" y="9388132"/>
            <a:ext cx="2433412" cy="430887"/>
          </a:xfrm>
          <a:prstGeom prst="rect">
            <a:avLst/>
          </a:prstGeom>
        </p:spPr>
        <p:txBody>
          <a:bodyPr wrap="square">
            <a:spAutoFit/>
          </a:bodyPr>
          <a:lstStyle/>
          <a:p>
            <a:r>
              <a:rPr lang="de-CH" sz="1100" dirty="0">
                <a:solidFill>
                  <a:schemeClr val="bg1"/>
                </a:solidFill>
              </a:rPr>
              <a:t>Industriestrasse 14 | CH-4658 Däniken </a:t>
            </a:r>
          </a:p>
          <a:p>
            <a:r>
              <a:rPr lang="de-CH" sz="1100" dirty="0">
                <a:solidFill>
                  <a:schemeClr val="bg1"/>
                </a:solidFill>
              </a:rPr>
              <a:t>+41 62 291 30 00 | </a:t>
            </a:r>
            <a:r>
              <a:rPr lang="de-CH" sz="1100" dirty="0">
                <a:solidFill>
                  <a:schemeClr val="bg2"/>
                </a:solidFill>
              </a:rPr>
              <a:t>www.basevision.ch</a:t>
            </a:r>
          </a:p>
        </p:txBody>
      </p:sp>
      <p:sp>
        <p:nvSpPr>
          <p:cNvPr id="12" name="Arrow: Pentagon 11">
            <a:extLst>
              <a:ext uri="{FF2B5EF4-FFF2-40B4-BE49-F238E27FC236}">
                <a16:creationId xmlns:a16="http://schemas.microsoft.com/office/drawing/2014/main" id="{565ED342-34C1-485C-B621-63B4630C52A5}"/>
              </a:ext>
            </a:extLst>
          </p:cNvPr>
          <p:cNvSpPr/>
          <p:nvPr/>
        </p:nvSpPr>
        <p:spPr>
          <a:xfrm>
            <a:off x="0" y="-54214"/>
            <a:ext cx="3629025" cy="2434023"/>
          </a:xfrm>
          <a:prstGeom prst="homePlate">
            <a:avLst>
              <a:gd name="adj" fmla="val 27285"/>
            </a:avLst>
          </a:prstGeom>
          <a:solidFill>
            <a:srgbClr val="FFFFFF">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Arrow: Pentagon 12">
            <a:extLst>
              <a:ext uri="{FF2B5EF4-FFF2-40B4-BE49-F238E27FC236}">
                <a16:creationId xmlns:a16="http://schemas.microsoft.com/office/drawing/2014/main" id="{F7345FCC-0130-4A34-84D9-E1E229E7FAF0}"/>
              </a:ext>
            </a:extLst>
          </p:cNvPr>
          <p:cNvSpPr/>
          <p:nvPr/>
        </p:nvSpPr>
        <p:spPr>
          <a:xfrm>
            <a:off x="-2936" y="-46658"/>
            <a:ext cx="3143250" cy="2426467"/>
          </a:xfrm>
          <a:prstGeom prst="homePlate">
            <a:avLst>
              <a:gd name="adj" fmla="val 27285"/>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Rectangle 10">
            <a:extLst>
              <a:ext uri="{FF2B5EF4-FFF2-40B4-BE49-F238E27FC236}">
                <a16:creationId xmlns:a16="http://schemas.microsoft.com/office/drawing/2014/main" id="{9347D802-2C5F-4AB5-B761-A803EA4DF43A}"/>
              </a:ext>
            </a:extLst>
          </p:cNvPr>
          <p:cNvSpPr/>
          <p:nvPr/>
        </p:nvSpPr>
        <p:spPr>
          <a:xfrm>
            <a:off x="0" y="2370875"/>
            <a:ext cx="6858000" cy="586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Subtitle 2">
            <a:extLst>
              <a:ext uri="{FF2B5EF4-FFF2-40B4-BE49-F238E27FC236}">
                <a16:creationId xmlns:a16="http://schemas.microsoft.com/office/drawing/2014/main" id="{2B2ABA75-7496-1D78-02A9-D1FF8708F267}"/>
              </a:ext>
            </a:extLst>
          </p:cNvPr>
          <p:cNvSpPr txBox="1">
            <a:spLocks/>
          </p:cNvSpPr>
          <p:nvPr/>
        </p:nvSpPr>
        <p:spPr>
          <a:xfrm>
            <a:off x="3219189" y="3394362"/>
            <a:ext cx="3564927" cy="303650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20000"/>
              </a:lnSpc>
              <a:spcBef>
                <a:spcPts val="0"/>
              </a:spcBef>
            </a:pPr>
            <a:r>
              <a:rPr lang="de-CH" sz="1050" b="1" dirty="0">
                <a:solidFill>
                  <a:schemeClr val="accent1"/>
                </a:solidFill>
                <a:latin typeface="Segoe UI Light" panose="020B0502040204020203" pitchFamily="34" charset="0"/>
                <a:cs typeface="Segoe UI Light" panose="020B0502040204020203" pitchFamily="34" charset="0"/>
              </a:rPr>
              <a:t>Was wir erwarten</a:t>
            </a:r>
          </a:p>
          <a:p>
            <a:pPr marL="171450" indent="-171450" algn="l">
              <a:lnSpc>
                <a:spcPct val="120000"/>
              </a:lnSpc>
              <a:spcBef>
                <a:spcPts val="0"/>
              </a:spcBef>
              <a:buFont typeface="Arial" panose="020B0604020202020204" pitchFamily="34" charset="0"/>
              <a:buChar char="•"/>
            </a:pPr>
            <a:r>
              <a:rPr lang="de-CH" sz="1050" dirty="0">
                <a:latin typeface="Segoe UI Light" panose="020B0502040204020203" pitchFamily="34" charset="0"/>
                <a:cs typeface="Segoe UI Light" panose="020B0502040204020203" pitchFamily="34" charset="0"/>
              </a:rPr>
              <a:t>Du hast eine Grundausbildung in Informatik, idealerweise mit weiterführender Ausbildung (HF/FH).</a:t>
            </a:r>
          </a:p>
          <a:p>
            <a:pPr marL="171450" indent="-171450" algn="l">
              <a:lnSpc>
                <a:spcPct val="120000"/>
              </a:lnSpc>
              <a:spcBef>
                <a:spcPts val="0"/>
              </a:spcBef>
              <a:buFont typeface="Arial" panose="020B0604020202020204" pitchFamily="34" charset="0"/>
              <a:buChar char="•"/>
            </a:pPr>
            <a:r>
              <a:rPr lang="de-CH" sz="1050" dirty="0">
                <a:latin typeface="Segoe UI Light" panose="020B0502040204020203" pitchFamily="34" charset="0"/>
                <a:cs typeface="Segoe UI Light" panose="020B0502040204020203" pitchFamily="34" charset="0"/>
              </a:rPr>
              <a:t>Du bringst mehrjährige Erfahrung im Bereich Security mit Microsoft Technologien mit.</a:t>
            </a:r>
          </a:p>
          <a:p>
            <a:pPr marL="171450" indent="-171450" algn="l">
              <a:lnSpc>
                <a:spcPct val="120000"/>
              </a:lnSpc>
              <a:spcBef>
                <a:spcPts val="0"/>
              </a:spcBef>
              <a:buFont typeface="Arial" panose="020B0604020202020204" pitchFamily="34" charset="0"/>
              <a:buChar char="•"/>
            </a:pPr>
            <a:r>
              <a:rPr lang="de-CH" sz="1050" dirty="0">
                <a:latin typeface="Segoe UI Light" panose="020B0502040204020203" pitchFamily="34" charset="0"/>
                <a:cs typeface="Segoe UI Light" panose="020B0502040204020203" pitchFamily="34" charset="0"/>
              </a:rPr>
              <a:t>Du arbeitest genau, analytisch und bist fähig, Ergebnisse präsentieren zu können. </a:t>
            </a:r>
          </a:p>
          <a:p>
            <a:pPr marL="171450" indent="-171450" algn="l">
              <a:lnSpc>
                <a:spcPct val="120000"/>
              </a:lnSpc>
              <a:spcBef>
                <a:spcPts val="0"/>
              </a:spcBef>
              <a:buFont typeface="Arial" panose="020B0604020202020204" pitchFamily="34" charset="0"/>
              <a:buChar char="•"/>
            </a:pPr>
            <a:r>
              <a:rPr lang="de-CH" sz="1050" dirty="0">
                <a:latin typeface="Segoe UI Light" panose="020B0502040204020203" pitchFamily="34" charset="0"/>
                <a:cs typeface="Segoe UI Light" panose="020B0502040204020203" pitchFamily="34" charset="0"/>
              </a:rPr>
              <a:t>Du hast eine schnelle Auffassungsgabe und führst selbständig Aufträge aus.</a:t>
            </a:r>
          </a:p>
          <a:p>
            <a:pPr marL="171450" indent="-171450" algn="l">
              <a:lnSpc>
                <a:spcPct val="120000"/>
              </a:lnSpc>
              <a:spcBef>
                <a:spcPts val="0"/>
              </a:spcBef>
              <a:buFont typeface="Arial" panose="020B0604020202020204" pitchFamily="34" charset="0"/>
              <a:buChar char="•"/>
            </a:pPr>
            <a:r>
              <a:rPr lang="de-CH" sz="1050" dirty="0">
                <a:latin typeface="Segoe UI Light" panose="020B0502040204020203" pitchFamily="34" charset="0"/>
                <a:cs typeface="Segoe UI Light" panose="020B0502040204020203" pitchFamily="34" charset="0"/>
              </a:rPr>
              <a:t>Du bist innovativ, motiviert sowie flexibel und fühlst dich in einem dynamischen Umfeld wohl.</a:t>
            </a:r>
          </a:p>
          <a:p>
            <a:pPr marL="171450" indent="-171450" algn="l">
              <a:lnSpc>
                <a:spcPct val="120000"/>
              </a:lnSpc>
              <a:spcBef>
                <a:spcPts val="0"/>
              </a:spcBef>
              <a:buFont typeface="Arial" panose="020B0604020202020204" pitchFamily="34" charset="0"/>
              <a:buChar char="•"/>
            </a:pPr>
            <a:r>
              <a:rPr lang="de-CH" sz="1050" dirty="0">
                <a:latin typeface="Segoe UI Light" panose="020B0502040204020203" pitchFamily="34" charset="0"/>
                <a:cs typeface="Segoe UI Light" panose="020B0502040204020203" pitchFamily="34" charset="0"/>
              </a:rPr>
              <a:t>Du bist ein Teamplayer, arbeitest aber auch gerne selbständig.</a:t>
            </a:r>
          </a:p>
          <a:p>
            <a:pPr marL="171450" indent="-171450" algn="l">
              <a:lnSpc>
                <a:spcPct val="120000"/>
              </a:lnSpc>
              <a:spcBef>
                <a:spcPts val="0"/>
              </a:spcBef>
              <a:buFont typeface="Arial" panose="020B0604020202020204" pitchFamily="34" charset="0"/>
              <a:buChar char="•"/>
            </a:pPr>
            <a:r>
              <a:rPr lang="de-CH" sz="1050" dirty="0">
                <a:latin typeface="Segoe UI Light" panose="020B0502040204020203" pitchFamily="34" charset="0"/>
                <a:cs typeface="Segoe UI Light" panose="020B0502040204020203" pitchFamily="34" charset="0"/>
              </a:rPr>
              <a:t>Du hast sehr gute Deutsch- und Englischkenntnisse.</a:t>
            </a:r>
          </a:p>
        </p:txBody>
      </p:sp>
      <p:sp>
        <p:nvSpPr>
          <p:cNvPr id="9" name="Rectangle 8">
            <a:extLst>
              <a:ext uri="{FF2B5EF4-FFF2-40B4-BE49-F238E27FC236}">
                <a16:creationId xmlns:a16="http://schemas.microsoft.com/office/drawing/2014/main" id="{AB1AAD13-E6EA-068F-2C92-0F9497877375}"/>
              </a:ext>
            </a:extLst>
          </p:cNvPr>
          <p:cNvSpPr/>
          <p:nvPr/>
        </p:nvSpPr>
        <p:spPr>
          <a:xfrm>
            <a:off x="361949" y="7969844"/>
            <a:ext cx="6302212" cy="609398"/>
          </a:xfrm>
          <a:prstGeom prst="rect">
            <a:avLst/>
          </a:prstGeom>
        </p:spPr>
        <p:txBody>
          <a:bodyPr wrap="square">
            <a:spAutoFit/>
          </a:bodyPr>
          <a:lstStyle/>
          <a:p>
            <a:pPr defTabSz="685800">
              <a:lnSpc>
                <a:spcPct val="120000"/>
              </a:lnSpc>
            </a:pPr>
            <a:r>
              <a:rPr lang="de-CH" sz="1050" b="1" dirty="0">
                <a:solidFill>
                  <a:schemeClr val="accent1"/>
                </a:solidFill>
                <a:latin typeface="Segoe UI Light" panose="020B0502040204020203" pitchFamily="34" charset="0"/>
                <a:cs typeface="Segoe UI Light" panose="020B0502040204020203" pitchFamily="34" charset="0"/>
              </a:rPr>
              <a:t>Damit gelingt der Einstieg</a:t>
            </a:r>
          </a:p>
          <a:p>
            <a:r>
              <a:rPr lang="de-CH" sz="1050" dirty="0">
                <a:latin typeface="Segoe UI Light" panose="020B0502040204020203" pitchFamily="34" charset="0"/>
                <a:cs typeface="Segoe UI Light" panose="020B0502040204020203" pitchFamily="34" charset="0"/>
              </a:rPr>
              <a:t>Ist dies die richtige Challenge für dich? Dann freuen wir uns auf deine Bewerbung. Sende deinen CV inkl. Motivationsschreiben an Dania Werren (</a:t>
            </a:r>
            <a:r>
              <a:rPr lang="de-CH" sz="1050" u="sng" dirty="0">
                <a:latin typeface="Segoe UI Light" panose="020B0502040204020203" pitchFamily="34" charset="0"/>
                <a:cs typeface="Segoe UI Light" panose="020B0502040204020203" pitchFamily="34" charset="0"/>
              </a:rPr>
              <a:t>hr@basevision.ch</a:t>
            </a:r>
            <a:r>
              <a:rPr lang="de-CH" sz="1050" dirty="0">
                <a:latin typeface="Segoe UI Light" panose="020B0502040204020203" pitchFamily="34" charset="0"/>
                <a:cs typeface="Segoe UI Light" panose="020B0502040204020203" pitchFamily="34" charset="0"/>
              </a:rPr>
              <a:t>). Wir freuen uns dich kennen zu lernen. </a:t>
            </a:r>
          </a:p>
        </p:txBody>
      </p:sp>
      <p:sp>
        <p:nvSpPr>
          <p:cNvPr id="10" name="Subtitle 2">
            <a:extLst>
              <a:ext uri="{FF2B5EF4-FFF2-40B4-BE49-F238E27FC236}">
                <a16:creationId xmlns:a16="http://schemas.microsoft.com/office/drawing/2014/main" id="{428C0894-08AA-503D-2D1A-8DE98FAE758F}"/>
              </a:ext>
            </a:extLst>
          </p:cNvPr>
          <p:cNvSpPr txBox="1">
            <a:spLocks/>
          </p:cNvSpPr>
          <p:nvPr/>
        </p:nvSpPr>
        <p:spPr>
          <a:xfrm>
            <a:off x="373058" y="6591091"/>
            <a:ext cx="6411058" cy="1182719"/>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20000"/>
              </a:lnSpc>
              <a:spcBef>
                <a:spcPts val="0"/>
              </a:spcBef>
            </a:pPr>
            <a:r>
              <a:rPr lang="de-CH" sz="1050" b="1" dirty="0">
                <a:solidFill>
                  <a:schemeClr val="accent1"/>
                </a:solidFill>
                <a:latin typeface="Segoe UI Light" panose="020B0502040204020203" pitchFamily="34" charset="0"/>
                <a:cs typeface="Segoe UI Light" panose="020B0502040204020203" pitchFamily="34" charset="0"/>
              </a:rPr>
              <a:t>baseVISION als Arbeitgeber</a:t>
            </a:r>
          </a:p>
          <a:p>
            <a:pPr algn="l">
              <a:lnSpc>
                <a:spcPct val="120000"/>
              </a:lnSpc>
              <a:spcBef>
                <a:spcPts val="0"/>
              </a:spcBef>
            </a:pPr>
            <a:r>
              <a:rPr lang="de-CH" sz="1050" dirty="0">
                <a:latin typeface="Segoe UI Light" panose="020B0502040204020203" pitchFamily="34" charset="0"/>
                <a:cs typeface="Segoe UI Light" panose="020B0502040204020203" pitchFamily="34" charset="0"/>
              </a:rPr>
              <a:t>Eine zukunftsorientierte Tätigkeit in einem innovativen Unternehmen mit einem dynamischen, jungen Team. Dabei übernimmst du viel Eigenverantwortung und bringst deine eigenen Ideen ein.  </a:t>
            </a:r>
          </a:p>
          <a:p>
            <a:pPr algn="l">
              <a:lnSpc>
                <a:spcPct val="120000"/>
              </a:lnSpc>
              <a:spcBef>
                <a:spcPts val="0"/>
              </a:spcBef>
            </a:pPr>
            <a:r>
              <a:rPr lang="de-CH" sz="1050" dirty="0">
                <a:latin typeface="Segoe UI Light" panose="020B0502040204020203" pitchFamily="34" charset="0"/>
                <a:cs typeface="Segoe UI Light" panose="020B0502040204020203" pitchFamily="34" charset="0"/>
              </a:rPr>
              <a:t>Grosser Handlungsspielraum mit viel Abwechslung ermöglichen dir eine stetige Weiterentwicklung. Es erwarten dich moderne Anstellungsbedingungen sowie die Möglichkeit mobil und von zu Hause aus zu arbeiten. Bei baseVISION ist fast alles möglich. </a:t>
            </a:r>
          </a:p>
        </p:txBody>
      </p:sp>
      <p:pic>
        <p:nvPicPr>
          <p:cNvPr id="14" name="Graphic 17">
            <a:extLst>
              <a:ext uri="{FF2B5EF4-FFF2-40B4-BE49-F238E27FC236}">
                <a16:creationId xmlns:a16="http://schemas.microsoft.com/office/drawing/2014/main" id="{8B39A42F-C11E-78A1-E996-F253068061F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0180" y="666484"/>
            <a:ext cx="2273475" cy="467098"/>
          </a:xfrm>
          <a:prstGeom prst="rect">
            <a:avLst/>
          </a:prstGeom>
        </p:spPr>
      </p:pic>
    </p:spTree>
    <p:extLst>
      <p:ext uri="{BB962C8B-B14F-4D97-AF65-F5344CB8AC3E}">
        <p14:creationId xmlns:p14="http://schemas.microsoft.com/office/powerpoint/2010/main" val="2066026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3034B90-38DA-54C1-6BBE-5EF49F12F9CD}"/>
              </a:ext>
            </a:extLst>
          </p:cNvPr>
          <p:cNvPicPr>
            <a:picLocks noChangeAspect="1"/>
          </p:cNvPicPr>
          <p:nvPr/>
        </p:nvPicPr>
        <p:blipFill>
          <a:blip r:embed="rId2">
            <a:extLst>
              <a:ext uri="{28A0092B-C50C-407E-A947-70E740481C1C}">
                <a14:useLocalDpi xmlns:a14="http://schemas.microsoft.com/office/drawing/2010/main" val="0"/>
              </a:ext>
            </a:extLst>
          </a:blip>
          <a:srcRect t="17147" b="17147"/>
          <a:stretch/>
        </p:blipFill>
        <p:spPr>
          <a:xfrm>
            <a:off x="1292379" y="-28408"/>
            <a:ext cx="5565621" cy="2411349"/>
          </a:xfrm>
          <a:prstGeom prst="rect">
            <a:avLst/>
          </a:prstGeom>
        </p:spPr>
      </p:pic>
      <p:sp>
        <p:nvSpPr>
          <p:cNvPr id="2" name="Title 1"/>
          <p:cNvSpPr>
            <a:spLocks noGrp="1"/>
          </p:cNvSpPr>
          <p:nvPr>
            <p:ph type="ctrTitle"/>
          </p:nvPr>
        </p:nvSpPr>
        <p:spPr>
          <a:xfrm>
            <a:off x="361950" y="2539392"/>
            <a:ext cx="5991958" cy="751311"/>
          </a:xfrm>
        </p:spPr>
        <p:txBody>
          <a:bodyPr>
            <a:noAutofit/>
          </a:bodyPr>
          <a:lstStyle/>
          <a:p>
            <a:pPr algn="l"/>
            <a:r>
              <a:rPr lang="de-CH" sz="3200" b="1" dirty="0">
                <a:solidFill>
                  <a:schemeClr val="accent1"/>
                </a:solidFill>
                <a:latin typeface="Segoe UI Light" panose="020B0502040204020203" pitchFamily="34" charset="0"/>
                <a:cs typeface="Segoe UI Light" panose="020B0502040204020203" pitchFamily="34" charset="0"/>
              </a:rPr>
              <a:t>Security Engineer SOC</a:t>
            </a:r>
            <a:br>
              <a:rPr lang="de-CH" sz="3200" b="1" dirty="0">
                <a:solidFill>
                  <a:schemeClr val="accent1"/>
                </a:solidFill>
                <a:latin typeface="Segoe UI Light" panose="020B0502040204020203" pitchFamily="34" charset="0"/>
                <a:cs typeface="Segoe UI Light" panose="020B0502040204020203" pitchFamily="34" charset="0"/>
              </a:rPr>
            </a:br>
            <a:r>
              <a:rPr lang="de-CH" sz="1700" dirty="0">
                <a:solidFill>
                  <a:srgbClr val="404040"/>
                </a:solidFill>
                <a:latin typeface="Segoe UI Light" panose="020B0502040204020203" pitchFamily="34" charset="0"/>
                <a:cs typeface="Segoe UI Light" panose="020B0502040204020203" pitchFamily="34" charset="0"/>
              </a:rPr>
              <a:t>80-100% (m / f)</a:t>
            </a:r>
          </a:p>
        </p:txBody>
      </p:sp>
      <p:sp>
        <p:nvSpPr>
          <p:cNvPr id="3" name="Subtitle 2"/>
          <p:cNvSpPr>
            <a:spLocks noGrp="1"/>
          </p:cNvSpPr>
          <p:nvPr>
            <p:ph type="subTitle" idx="1"/>
          </p:nvPr>
        </p:nvSpPr>
        <p:spPr>
          <a:xfrm>
            <a:off x="361949" y="3400616"/>
            <a:ext cx="2536639" cy="2922489"/>
          </a:xfrm>
        </p:spPr>
        <p:txBody>
          <a:bodyPr>
            <a:noAutofit/>
          </a:bodyPr>
          <a:lstStyle/>
          <a:p>
            <a:pPr algn="l">
              <a:lnSpc>
                <a:spcPct val="120000"/>
              </a:lnSpc>
            </a:pPr>
            <a:r>
              <a:rPr lang="de-CH" sz="1100" b="1" dirty="0" err="1">
                <a:solidFill>
                  <a:schemeClr val="accent1"/>
                </a:solidFill>
                <a:latin typeface="Segoe UI Light" panose="020B0502040204020203" pitchFamily="34" charset="0"/>
                <a:cs typeface="Segoe UI Light" panose="020B0502040204020203" pitchFamily="34" charset="0"/>
              </a:rPr>
              <a:t>What</a:t>
            </a:r>
            <a:r>
              <a:rPr lang="de-CH" sz="1100" b="1" dirty="0">
                <a:solidFill>
                  <a:schemeClr val="accent1"/>
                </a:solidFill>
                <a:latin typeface="Segoe UI Light" panose="020B0502040204020203" pitchFamily="34" charset="0"/>
                <a:cs typeface="Segoe UI Light" panose="020B0502040204020203" pitchFamily="34" charset="0"/>
              </a:rPr>
              <a:t> </a:t>
            </a:r>
            <a:r>
              <a:rPr lang="de-CH" sz="1100" b="1" dirty="0" err="1">
                <a:solidFill>
                  <a:schemeClr val="accent1"/>
                </a:solidFill>
                <a:latin typeface="Segoe UI Light" panose="020B0502040204020203" pitchFamily="34" charset="0"/>
                <a:cs typeface="Segoe UI Light" panose="020B0502040204020203" pitchFamily="34" charset="0"/>
              </a:rPr>
              <a:t>awaits</a:t>
            </a:r>
            <a:r>
              <a:rPr lang="de-CH" sz="1100" b="1" dirty="0">
                <a:solidFill>
                  <a:schemeClr val="accent1"/>
                </a:solidFill>
                <a:latin typeface="Segoe UI Light" panose="020B0502040204020203" pitchFamily="34" charset="0"/>
                <a:cs typeface="Segoe UI Light" panose="020B0502040204020203" pitchFamily="34" charset="0"/>
              </a:rPr>
              <a:t> </a:t>
            </a:r>
            <a:r>
              <a:rPr lang="de-CH" sz="1100" b="1" dirty="0" err="1">
                <a:solidFill>
                  <a:schemeClr val="accent1"/>
                </a:solidFill>
                <a:latin typeface="Segoe UI Light" panose="020B0502040204020203" pitchFamily="34" charset="0"/>
                <a:cs typeface="Segoe UI Light" panose="020B0502040204020203" pitchFamily="34" charset="0"/>
              </a:rPr>
              <a:t>you</a:t>
            </a:r>
            <a:endParaRPr lang="de-CH" sz="1100" b="1" dirty="0">
              <a:solidFill>
                <a:schemeClr val="accent1"/>
              </a:solidFill>
              <a:latin typeface="Segoe UI Light" panose="020B0502040204020203" pitchFamily="34" charset="0"/>
              <a:cs typeface="Segoe UI Light" panose="020B0502040204020203" pitchFamily="34" charset="0"/>
            </a:endParaRPr>
          </a:p>
          <a:p>
            <a:pPr marL="171450" indent="-171450" algn="l">
              <a:lnSpc>
                <a:spcPct val="120000"/>
              </a:lnSpc>
              <a:spcBef>
                <a:spcPts val="0"/>
              </a:spcBef>
              <a:buFont typeface="Arial" panose="020B0604020202020204" pitchFamily="34" charset="0"/>
              <a:buChar char="•"/>
            </a:pPr>
            <a:r>
              <a:rPr lang="en-US" sz="1100" dirty="0">
                <a:latin typeface="Segoe UI Light" panose="020B0502040204020203" pitchFamily="34" charset="0"/>
                <a:cs typeface="Segoe UI Light" panose="020B0502040204020203" pitchFamily="34" charset="0"/>
              </a:rPr>
              <a:t>You are responsible for customer onboardings and technical support of our customers in the most innovative Security Operation Center (SOC). </a:t>
            </a:r>
          </a:p>
          <a:p>
            <a:pPr marL="171450" indent="-171450" algn="l">
              <a:lnSpc>
                <a:spcPct val="120000"/>
              </a:lnSpc>
              <a:spcBef>
                <a:spcPts val="0"/>
              </a:spcBef>
              <a:buFont typeface="Arial" panose="020B0604020202020204" pitchFamily="34" charset="0"/>
              <a:buChar char="•"/>
            </a:pPr>
            <a:r>
              <a:rPr lang="en-US" sz="1100" dirty="0">
                <a:latin typeface="Segoe UI Light" panose="020B0502040204020203" pitchFamily="34" charset="0"/>
                <a:cs typeface="Segoe UI Light" panose="020B0502040204020203" pitchFamily="34" charset="0"/>
              </a:rPr>
              <a:t>You identify and define system security requirements. </a:t>
            </a:r>
          </a:p>
          <a:p>
            <a:pPr marL="171450" indent="-171450" algn="l">
              <a:lnSpc>
                <a:spcPct val="120000"/>
              </a:lnSpc>
              <a:spcBef>
                <a:spcPts val="0"/>
              </a:spcBef>
              <a:buFont typeface="Arial" panose="020B0604020202020204" pitchFamily="34" charset="0"/>
              <a:buChar char="•"/>
            </a:pPr>
            <a:r>
              <a:rPr lang="en-US" sz="1100" dirty="0">
                <a:latin typeface="Segoe UI Light" panose="020B0502040204020203" pitchFamily="34" charset="0"/>
                <a:cs typeface="Segoe UI Light" panose="020B0502040204020203" pitchFamily="34" charset="0"/>
              </a:rPr>
              <a:t>You develop technical solutions that help close security gaps and automate tasks. </a:t>
            </a:r>
          </a:p>
          <a:p>
            <a:pPr marL="171450" indent="-171450" algn="l">
              <a:lnSpc>
                <a:spcPct val="120000"/>
              </a:lnSpc>
              <a:spcBef>
                <a:spcPts val="0"/>
              </a:spcBef>
              <a:buFont typeface="Arial" panose="020B0604020202020204" pitchFamily="34" charset="0"/>
              <a:buChar char="•"/>
            </a:pPr>
            <a:r>
              <a:rPr lang="en-US" sz="1100" dirty="0">
                <a:latin typeface="Segoe UI Light" panose="020B0502040204020203" pitchFamily="34" charset="0"/>
                <a:cs typeface="Segoe UI Light" panose="020B0502040204020203" pitchFamily="34" charset="0"/>
              </a:rPr>
              <a:t>You create technical documentation.</a:t>
            </a:r>
            <a:r>
              <a:rPr lang="de-CH" sz="1100" dirty="0">
                <a:latin typeface="Segoe UI Light" panose="020B0502040204020203" pitchFamily="34" charset="0"/>
                <a:cs typeface="Segoe UI Light" panose="020B0502040204020203" pitchFamily="34" charset="0"/>
              </a:rPr>
              <a:t> </a:t>
            </a:r>
          </a:p>
        </p:txBody>
      </p:sp>
      <p:sp>
        <p:nvSpPr>
          <p:cNvPr id="6" name="Rectangle 5"/>
          <p:cNvSpPr/>
          <p:nvPr/>
        </p:nvSpPr>
        <p:spPr>
          <a:xfrm>
            <a:off x="0" y="8899114"/>
            <a:ext cx="6858000" cy="1006885"/>
          </a:xfrm>
          <a:prstGeom prst="rect">
            <a:avLst/>
          </a:prstGeom>
          <a:solidFill>
            <a:srgbClr val="40404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732" y="9059336"/>
            <a:ext cx="1905000" cy="298450"/>
          </a:xfrm>
          <a:prstGeom prst="rect">
            <a:avLst/>
          </a:prstGeom>
        </p:spPr>
      </p:pic>
      <p:sp>
        <p:nvSpPr>
          <p:cNvPr id="8" name="Rectangle 7"/>
          <p:cNvSpPr/>
          <p:nvPr/>
        </p:nvSpPr>
        <p:spPr>
          <a:xfrm>
            <a:off x="4218050" y="9388132"/>
            <a:ext cx="2433412" cy="430887"/>
          </a:xfrm>
          <a:prstGeom prst="rect">
            <a:avLst/>
          </a:prstGeom>
        </p:spPr>
        <p:txBody>
          <a:bodyPr wrap="square">
            <a:spAutoFit/>
          </a:bodyPr>
          <a:lstStyle/>
          <a:p>
            <a:r>
              <a:rPr lang="de-CH" sz="1100" dirty="0">
                <a:solidFill>
                  <a:schemeClr val="bg1"/>
                </a:solidFill>
              </a:rPr>
              <a:t>Industriestrasse 14 | CH-4658 Däniken </a:t>
            </a:r>
          </a:p>
          <a:p>
            <a:r>
              <a:rPr lang="de-CH" sz="1100" dirty="0">
                <a:solidFill>
                  <a:schemeClr val="bg1"/>
                </a:solidFill>
              </a:rPr>
              <a:t>+41 62 291 30 00 | </a:t>
            </a:r>
            <a:r>
              <a:rPr lang="de-CH" sz="1100" dirty="0">
                <a:solidFill>
                  <a:schemeClr val="bg2"/>
                </a:solidFill>
              </a:rPr>
              <a:t>www.basevision.ch</a:t>
            </a:r>
          </a:p>
        </p:txBody>
      </p:sp>
      <p:sp>
        <p:nvSpPr>
          <p:cNvPr id="12" name="Arrow: Pentagon 11">
            <a:extLst>
              <a:ext uri="{FF2B5EF4-FFF2-40B4-BE49-F238E27FC236}">
                <a16:creationId xmlns:a16="http://schemas.microsoft.com/office/drawing/2014/main" id="{565ED342-34C1-485C-B621-63B4630C52A5}"/>
              </a:ext>
            </a:extLst>
          </p:cNvPr>
          <p:cNvSpPr/>
          <p:nvPr/>
        </p:nvSpPr>
        <p:spPr>
          <a:xfrm>
            <a:off x="0" y="-54214"/>
            <a:ext cx="3629025" cy="2434023"/>
          </a:xfrm>
          <a:prstGeom prst="homePlate">
            <a:avLst>
              <a:gd name="adj" fmla="val 27285"/>
            </a:avLst>
          </a:prstGeom>
          <a:solidFill>
            <a:srgbClr val="FFFFFF">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Arrow: Pentagon 12">
            <a:extLst>
              <a:ext uri="{FF2B5EF4-FFF2-40B4-BE49-F238E27FC236}">
                <a16:creationId xmlns:a16="http://schemas.microsoft.com/office/drawing/2014/main" id="{F7345FCC-0130-4A34-84D9-E1E229E7FAF0}"/>
              </a:ext>
            </a:extLst>
          </p:cNvPr>
          <p:cNvSpPr/>
          <p:nvPr/>
        </p:nvSpPr>
        <p:spPr>
          <a:xfrm>
            <a:off x="-2936" y="-46658"/>
            <a:ext cx="3143250" cy="2426467"/>
          </a:xfrm>
          <a:prstGeom prst="homePlate">
            <a:avLst>
              <a:gd name="adj" fmla="val 27285"/>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Rectangle 10">
            <a:extLst>
              <a:ext uri="{FF2B5EF4-FFF2-40B4-BE49-F238E27FC236}">
                <a16:creationId xmlns:a16="http://schemas.microsoft.com/office/drawing/2014/main" id="{9347D802-2C5F-4AB5-B761-A803EA4DF43A}"/>
              </a:ext>
            </a:extLst>
          </p:cNvPr>
          <p:cNvSpPr/>
          <p:nvPr/>
        </p:nvSpPr>
        <p:spPr>
          <a:xfrm>
            <a:off x="0" y="2370875"/>
            <a:ext cx="6858000" cy="586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Subtitle 2">
            <a:extLst>
              <a:ext uri="{FF2B5EF4-FFF2-40B4-BE49-F238E27FC236}">
                <a16:creationId xmlns:a16="http://schemas.microsoft.com/office/drawing/2014/main" id="{2B2ABA75-7496-1D78-02A9-D1FF8708F267}"/>
              </a:ext>
            </a:extLst>
          </p:cNvPr>
          <p:cNvSpPr txBox="1">
            <a:spLocks/>
          </p:cNvSpPr>
          <p:nvPr/>
        </p:nvSpPr>
        <p:spPr>
          <a:xfrm>
            <a:off x="2976283" y="3394362"/>
            <a:ext cx="3807834" cy="303650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20000"/>
              </a:lnSpc>
              <a:spcBef>
                <a:spcPts val="0"/>
              </a:spcBef>
            </a:pPr>
            <a:r>
              <a:rPr lang="de-CH" sz="1050" b="1" dirty="0" err="1">
                <a:solidFill>
                  <a:schemeClr val="accent1"/>
                </a:solidFill>
                <a:latin typeface="Segoe UI Light" panose="020B0502040204020203" pitchFamily="34" charset="0"/>
                <a:cs typeface="Segoe UI Light" panose="020B0502040204020203" pitchFamily="34" charset="0"/>
              </a:rPr>
              <a:t>What</a:t>
            </a:r>
            <a:r>
              <a:rPr lang="de-CH" sz="1050" b="1" dirty="0">
                <a:solidFill>
                  <a:schemeClr val="accent1"/>
                </a:solidFill>
                <a:latin typeface="Segoe UI Light" panose="020B0502040204020203" pitchFamily="34" charset="0"/>
                <a:cs typeface="Segoe UI Light" panose="020B0502040204020203" pitchFamily="34" charset="0"/>
              </a:rPr>
              <a:t> </a:t>
            </a:r>
            <a:r>
              <a:rPr lang="de-CH" sz="1050" b="1" dirty="0" err="1">
                <a:solidFill>
                  <a:schemeClr val="accent1"/>
                </a:solidFill>
                <a:latin typeface="Segoe UI Light" panose="020B0502040204020203" pitchFamily="34" charset="0"/>
                <a:cs typeface="Segoe UI Light" panose="020B0502040204020203" pitchFamily="34" charset="0"/>
              </a:rPr>
              <a:t>we</a:t>
            </a:r>
            <a:r>
              <a:rPr lang="de-CH" sz="1050" b="1" dirty="0">
                <a:solidFill>
                  <a:schemeClr val="accent1"/>
                </a:solidFill>
                <a:latin typeface="Segoe UI Light" panose="020B0502040204020203" pitchFamily="34" charset="0"/>
                <a:cs typeface="Segoe UI Light" panose="020B0502040204020203" pitchFamily="34" charset="0"/>
              </a:rPr>
              <a:t> </a:t>
            </a:r>
            <a:r>
              <a:rPr lang="de-CH" sz="1050" b="1" dirty="0" err="1">
                <a:solidFill>
                  <a:schemeClr val="accent1"/>
                </a:solidFill>
                <a:latin typeface="Segoe UI Light" panose="020B0502040204020203" pitchFamily="34" charset="0"/>
                <a:cs typeface="Segoe UI Light" panose="020B0502040204020203" pitchFamily="34" charset="0"/>
              </a:rPr>
              <a:t>expect</a:t>
            </a:r>
            <a:endParaRPr lang="de-CH" sz="1050" b="1" dirty="0">
              <a:solidFill>
                <a:schemeClr val="accent1"/>
              </a:solidFill>
              <a:latin typeface="Segoe UI Light" panose="020B0502040204020203" pitchFamily="34" charset="0"/>
              <a:cs typeface="Segoe UI Light" panose="020B0502040204020203" pitchFamily="34" charset="0"/>
            </a:endParaRPr>
          </a:p>
          <a:p>
            <a:pPr marL="171450" indent="-171450" algn="l">
              <a:lnSpc>
                <a:spcPct val="120000"/>
              </a:lnSpc>
              <a:spcBef>
                <a:spcPts val="0"/>
              </a:spcBef>
              <a:buFont typeface="Arial" panose="020B0604020202020204" pitchFamily="34" charset="0"/>
              <a:buChar char="•"/>
            </a:pPr>
            <a:r>
              <a:rPr lang="en-US" sz="1050" dirty="0">
                <a:latin typeface="Segoe UI Light" panose="020B0502040204020203" pitchFamily="34" charset="0"/>
                <a:cs typeface="Segoe UI Light" panose="020B0502040204020203" pitchFamily="34" charset="0"/>
              </a:rPr>
              <a:t>You have primary education in computer science, ideally with further education (HF/FH).</a:t>
            </a:r>
          </a:p>
          <a:p>
            <a:pPr marL="171450" indent="-171450" algn="l">
              <a:lnSpc>
                <a:spcPct val="120000"/>
              </a:lnSpc>
              <a:spcBef>
                <a:spcPts val="0"/>
              </a:spcBef>
              <a:buFont typeface="Arial" panose="020B0604020202020204" pitchFamily="34" charset="0"/>
              <a:buChar char="•"/>
            </a:pPr>
            <a:r>
              <a:rPr lang="en-US" sz="1050" dirty="0">
                <a:latin typeface="Segoe UI Light" panose="020B0502040204020203" pitchFamily="34" charset="0"/>
                <a:cs typeface="Segoe UI Light" panose="020B0502040204020203" pitchFamily="34" charset="0"/>
              </a:rPr>
              <a:t>You have several years of experience in security management with Microsoft technologies.</a:t>
            </a:r>
          </a:p>
          <a:p>
            <a:pPr marL="171450" indent="-171450" algn="l">
              <a:lnSpc>
                <a:spcPct val="120000"/>
              </a:lnSpc>
              <a:spcBef>
                <a:spcPts val="0"/>
              </a:spcBef>
              <a:buFont typeface="Arial" panose="020B0604020202020204" pitchFamily="34" charset="0"/>
              <a:buChar char="•"/>
            </a:pPr>
            <a:r>
              <a:rPr lang="en-US" sz="1050" dirty="0">
                <a:latin typeface="Segoe UI Light" panose="020B0502040204020203" pitchFamily="34" charset="0"/>
                <a:cs typeface="Segoe UI Light" panose="020B0502040204020203" pitchFamily="34" charset="0"/>
              </a:rPr>
              <a:t>You work accurately, analytically and are able to present results. </a:t>
            </a:r>
          </a:p>
          <a:p>
            <a:pPr marL="171450" indent="-171450" algn="l">
              <a:lnSpc>
                <a:spcPct val="120000"/>
              </a:lnSpc>
              <a:spcBef>
                <a:spcPts val="0"/>
              </a:spcBef>
              <a:buFont typeface="Arial" panose="020B0604020202020204" pitchFamily="34" charset="0"/>
              <a:buChar char="•"/>
            </a:pPr>
            <a:r>
              <a:rPr lang="en-US" sz="1050" dirty="0">
                <a:latin typeface="Segoe UI Light" panose="020B0502040204020203" pitchFamily="34" charset="0"/>
                <a:cs typeface="Segoe UI Light" panose="020B0502040204020203" pitchFamily="34" charset="0"/>
              </a:rPr>
              <a:t>You have a quick apprehension, and you can work independently.</a:t>
            </a:r>
          </a:p>
          <a:p>
            <a:pPr marL="171450" indent="-171450" algn="l">
              <a:lnSpc>
                <a:spcPct val="120000"/>
              </a:lnSpc>
              <a:spcBef>
                <a:spcPts val="0"/>
              </a:spcBef>
              <a:buFont typeface="Arial" panose="020B0604020202020204" pitchFamily="34" charset="0"/>
              <a:buChar char="•"/>
            </a:pPr>
            <a:r>
              <a:rPr lang="en-US" sz="1050" dirty="0">
                <a:latin typeface="Segoe UI Light" panose="020B0502040204020203" pitchFamily="34" charset="0"/>
                <a:cs typeface="Segoe UI Light" panose="020B0502040204020203" pitchFamily="34" charset="0"/>
              </a:rPr>
              <a:t>You are willing to learn, innovative, motivated, flexible and feel comfortable in a dynamic environment.</a:t>
            </a:r>
          </a:p>
          <a:p>
            <a:pPr marL="171450" indent="-171450" algn="l">
              <a:lnSpc>
                <a:spcPct val="120000"/>
              </a:lnSpc>
              <a:spcBef>
                <a:spcPts val="0"/>
              </a:spcBef>
              <a:buFont typeface="Arial" panose="020B0604020202020204" pitchFamily="34" charset="0"/>
              <a:buChar char="•"/>
            </a:pPr>
            <a:r>
              <a:rPr lang="en-US" sz="1050" dirty="0">
                <a:latin typeface="Segoe UI Light" panose="020B0502040204020203" pitchFamily="34" charset="0"/>
                <a:cs typeface="Segoe UI Light" panose="020B0502040204020203" pitchFamily="34" charset="0"/>
              </a:rPr>
              <a:t>You are a team player, but you also like to work on your own.</a:t>
            </a:r>
          </a:p>
          <a:p>
            <a:pPr marL="171450" indent="-171450" algn="l">
              <a:lnSpc>
                <a:spcPct val="120000"/>
              </a:lnSpc>
              <a:spcBef>
                <a:spcPts val="0"/>
              </a:spcBef>
              <a:buFont typeface="Arial" panose="020B0604020202020204" pitchFamily="34" charset="0"/>
              <a:buChar char="•"/>
            </a:pPr>
            <a:r>
              <a:rPr lang="en-US" sz="1050" dirty="0">
                <a:latin typeface="Segoe UI Light" panose="020B0502040204020203" pitchFamily="34" charset="0"/>
                <a:cs typeface="Segoe UI Light" panose="020B0502040204020203" pitchFamily="34" charset="0"/>
              </a:rPr>
              <a:t>You have very good German and English skills. </a:t>
            </a:r>
            <a:endParaRPr lang="de-CH" sz="1050" dirty="0">
              <a:latin typeface="Segoe UI Light" panose="020B0502040204020203" pitchFamily="34" charset="0"/>
              <a:cs typeface="Segoe UI Light" panose="020B0502040204020203" pitchFamily="34" charset="0"/>
            </a:endParaRPr>
          </a:p>
        </p:txBody>
      </p:sp>
      <p:sp>
        <p:nvSpPr>
          <p:cNvPr id="14" name="Rectangle 13">
            <a:extLst>
              <a:ext uri="{FF2B5EF4-FFF2-40B4-BE49-F238E27FC236}">
                <a16:creationId xmlns:a16="http://schemas.microsoft.com/office/drawing/2014/main" id="{B36B041A-478F-9CC0-BAFC-87E9B9D5E3E2}"/>
              </a:ext>
            </a:extLst>
          </p:cNvPr>
          <p:cNvSpPr/>
          <p:nvPr/>
        </p:nvSpPr>
        <p:spPr>
          <a:xfrm>
            <a:off x="361949" y="7616281"/>
            <a:ext cx="6302212" cy="798680"/>
          </a:xfrm>
          <a:prstGeom prst="rect">
            <a:avLst/>
          </a:prstGeom>
        </p:spPr>
        <p:txBody>
          <a:bodyPr wrap="square">
            <a:spAutoFit/>
          </a:bodyPr>
          <a:lstStyle/>
          <a:p>
            <a:pPr defTabSz="685800">
              <a:lnSpc>
                <a:spcPct val="120000"/>
              </a:lnSpc>
            </a:pPr>
            <a:r>
              <a:rPr lang="de-CH" sz="1050" b="1" dirty="0" err="1">
                <a:solidFill>
                  <a:schemeClr val="accent1"/>
                </a:solidFill>
                <a:latin typeface="Segoe UI Light" panose="020B0502040204020203" pitchFamily="34" charset="0"/>
                <a:cs typeface="Segoe UI Light" panose="020B0502040204020203" pitchFamily="34" charset="0"/>
              </a:rPr>
              <a:t>For</a:t>
            </a:r>
            <a:r>
              <a:rPr lang="de-CH" sz="1050" b="1" dirty="0">
                <a:solidFill>
                  <a:schemeClr val="accent1"/>
                </a:solidFill>
                <a:latin typeface="Segoe UI Light" panose="020B0502040204020203" pitchFamily="34" charset="0"/>
                <a:cs typeface="Segoe UI Light" panose="020B0502040204020203" pitchFamily="34" charset="0"/>
              </a:rPr>
              <a:t> a </a:t>
            </a:r>
            <a:r>
              <a:rPr lang="de-CH" sz="1050" b="1" dirty="0" err="1">
                <a:solidFill>
                  <a:schemeClr val="accent1"/>
                </a:solidFill>
                <a:latin typeface="Segoe UI Light" panose="020B0502040204020203" pitchFamily="34" charset="0"/>
                <a:cs typeface="Segoe UI Light" panose="020B0502040204020203" pitchFamily="34" charset="0"/>
              </a:rPr>
              <a:t>successful</a:t>
            </a:r>
            <a:r>
              <a:rPr lang="de-CH" sz="1050" b="1" dirty="0">
                <a:solidFill>
                  <a:schemeClr val="accent1"/>
                </a:solidFill>
                <a:latin typeface="Segoe UI Light" panose="020B0502040204020203" pitchFamily="34" charset="0"/>
                <a:cs typeface="Segoe UI Light" panose="020B0502040204020203" pitchFamily="34" charset="0"/>
              </a:rPr>
              <a:t> </a:t>
            </a:r>
            <a:r>
              <a:rPr lang="de-CH" sz="1050" b="1" dirty="0" err="1">
                <a:solidFill>
                  <a:schemeClr val="accent1"/>
                </a:solidFill>
                <a:latin typeface="Segoe UI Light" panose="020B0502040204020203" pitchFamily="34" charset="0"/>
                <a:cs typeface="Segoe UI Light" panose="020B0502040204020203" pitchFamily="34" charset="0"/>
              </a:rPr>
              <a:t>entry</a:t>
            </a:r>
            <a:r>
              <a:rPr lang="de-CH" sz="1050" b="1" dirty="0">
                <a:solidFill>
                  <a:schemeClr val="accent1"/>
                </a:solidFill>
                <a:latin typeface="Segoe UI Light" panose="020B0502040204020203" pitchFamily="34" charset="0"/>
                <a:cs typeface="Segoe UI Light" panose="020B0502040204020203" pitchFamily="34" charset="0"/>
              </a:rPr>
              <a:t> </a:t>
            </a:r>
          </a:p>
          <a:p>
            <a:r>
              <a:rPr lang="en-US" sz="1050" dirty="0">
                <a:latin typeface="Segoe UI Light" panose="020B0502040204020203" pitchFamily="34" charset="0"/>
                <a:cs typeface="Segoe UI Light" panose="020B0502040204020203" pitchFamily="34" charset="0"/>
              </a:rPr>
              <a:t>Is this just the right challenge for you? Then we are looking forward to your application. Please send your CV including motivation letter to Dania Werren (</a:t>
            </a:r>
            <a:r>
              <a:rPr lang="en-US" sz="1050" u="sng" dirty="0">
                <a:latin typeface="Segoe UI Light" panose="020B0502040204020203" pitchFamily="34" charset="0"/>
                <a:cs typeface="Segoe UI Light" panose="020B0502040204020203" pitchFamily="34" charset="0"/>
              </a:rPr>
              <a:t>hr@basevision.ch</a:t>
            </a:r>
            <a:r>
              <a:rPr lang="en-US" sz="1050" dirty="0">
                <a:latin typeface="Segoe UI Light" panose="020B0502040204020203" pitchFamily="34" charset="0"/>
                <a:cs typeface="Segoe UI Light" panose="020B0502040204020203" pitchFamily="34" charset="0"/>
              </a:rPr>
              <a:t>). We are looking forward to getting to know you. </a:t>
            </a:r>
            <a:endParaRPr lang="de-CH" sz="1050" dirty="0">
              <a:latin typeface="Segoe UI Light" panose="020B0502040204020203" pitchFamily="34" charset="0"/>
              <a:cs typeface="Segoe UI Light" panose="020B0502040204020203" pitchFamily="34" charset="0"/>
            </a:endParaRPr>
          </a:p>
        </p:txBody>
      </p:sp>
      <p:sp>
        <p:nvSpPr>
          <p:cNvPr id="15" name="Subtitle 2">
            <a:extLst>
              <a:ext uri="{FF2B5EF4-FFF2-40B4-BE49-F238E27FC236}">
                <a16:creationId xmlns:a16="http://schemas.microsoft.com/office/drawing/2014/main" id="{72936262-967B-8E16-7D92-0C29EECC273E}"/>
              </a:ext>
            </a:extLst>
          </p:cNvPr>
          <p:cNvSpPr txBox="1">
            <a:spLocks/>
          </p:cNvSpPr>
          <p:nvPr/>
        </p:nvSpPr>
        <p:spPr>
          <a:xfrm>
            <a:off x="374649" y="6353451"/>
            <a:ext cx="6411058" cy="1182719"/>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20000"/>
              </a:lnSpc>
              <a:spcBef>
                <a:spcPts val="0"/>
              </a:spcBef>
            </a:pPr>
            <a:r>
              <a:rPr lang="de-CH" sz="1050" b="1" dirty="0">
                <a:solidFill>
                  <a:schemeClr val="accent1"/>
                </a:solidFill>
                <a:latin typeface="Segoe UI Light" panose="020B0502040204020203" pitchFamily="34" charset="0"/>
                <a:cs typeface="Segoe UI Light" panose="020B0502040204020203" pitchFamily="34" charset="0"/>
              </a:rPr>
              <a:t>baseVISION </a:t>
            </a:r>
            <a:r>
              <a:rPr lang="de-CH" sz="1050" b="1" dirty="0" err="1">
                <a:solidFill>
                  <a:schemeClr val="accent1"/>
                </a:solidFill>
                <a:latin typeface="Segoe UI Light" panose="020B0502040204020203" pitchFamily="34" charset="0"/>
                <a:cs typeface="Segoe UI Light" panose="020B0502040204020203" pitchFamily="34" charset="0"/>
              </a:rPr>
              <a:t>as</a:t>
            </a:r>
            <a:r>
              <a:rPr lang="de-CH" sz="1050" b="1" dirty="0">
                <a:solidFill>
                  <a:schemeClr val="accent1"/>
                </a:solidFill>
                <a:latin typeface="Segoe UI Light" panose="020B0502040204020203" pitchFamily="34" charset="0"/>
                <a:cs typeface="Segoe UI Light" panose="020B0502040204020203" pitchFamily="34" charset="0"/>
              </a:rPr>
              <a:t> a </a:t>
            </a:r>
            <a:r>
              <a:rPr lang="de-CH" sz="1050" b="1" dirty="0" err="1">
                <a:solidFill>
                  <a:schemeClr val="accent1"/>
                </a:solidFill>
                <a:latin typeface="Segoe UI Light" panose="020B0502040204020203" pitchFamily="34" charset="0"/>
                <a:cs typeface="Segoe UI Light" panose="020B0502040204020203" pitchFamily="34" charset="0"/>
              </a:rPr>
              <a:t>company</a:t>
            </a:r>
            <a:endParaRPr lang="de-CH" sz="1050" b="1" dirty="0">
              <a:solidFill>
                <a:schemeClr val="accent1"/>
              </a:solidFill>
              <a:latin typeface="Segoe UI Light" panose="020B0502040204020203" pitchFamily="34" charset="0"/>
              <a:cs typeface="Segoe UI Light" panose="020B0502040204020203" pitchFamily="34" charset="0"/>
            </a:endParaRPr>
          </a:p>
          <a:p>
            <a:pPr algn="l">
              <a:lnSpc>
                <a:spcPct val="120000"/>
              </a:lnSpc>
              <a:spcBef>
                <a:spcPts val="0"/>
              </a:spcBef>
            </a:pPr>
            <a:r>
              <a:rPr lang="en-US" sz="1050" dirty="0">
                <a:latin typeface="Segoe UI Light" panose="020B0502040204020203" pitchFamily="34" charset="0"/>
                <a:cs typeface="Segoe UI Light" panose="020B0502040204020203" pitchFamily="34" charset="0"/>
              </a:rPr>
              <a:t>A future-oriented activity in an innovative company with a dynamic, young team. You will take on a lot of personal responsibility and contribute your own ideas.  </a:t>
            </a:r>
          </a:p>
          <a:p>
            <a:pPr algn="l">
              <a:lnSpc>
                <a:spcPct val="120000"/>
              </a:lnSpc>
              <a:spcBef>
                <a:spcPts val="0"/>
              </a:spcBef>
            </a:pPr>
            <a:r>
              <a:rPr lang="en-US" sz="1050" dirty="0">
                <a:latin typeface="Segoe UI Light" panose="020B0502040204020203" pitchFamily="34" charset="0"/>
                <a:cs typeface="Segoe UI Light" panose="020B0502040204020203" pitchFamily="34" charset="0"/>
              </a:rPr>
              <a:t>A large scope of action with a lot of variety will enable you to develop continuously. You can expect modern employment conditions as well as the possibility to work mobile and from home. At baseVISION almost everything is possible. </a:t>
            </a:r>
          </a:p>
        </p:txBody>
      </p:sp>
      <p:pic>
        <p:nvPicPr>
          <p:cNvPr id="17" name="Graphic 17">
            <a:extLst>
              <a:ext uri="{FF2B5EF4-FFF2-40B4-BE49-F238E27FC236}">
                <a16:creationId xmlns:a16="http://schemas.microsoft.com/office/drawing/2014/main" id="{5C1BE49F-4DB3-C502-E3E3-90F79EE2087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0180" y="666484"/>
            <a:ext cx="2273475" cy="467098"/>
          </a:xfrm>
          <a:prstGeom prst="rect">
            <a:avLst/>
          </a:prstGeom>
        </p:spPr>
      </p:pic>
    </p:spTree>
    <p:extLst>
      <p:ext uri="{BB962C8B-B14F-4D97-AF65-F5344CB8AC3E}">
        <p14:creationId xmlns:p14="http://schemas.microsoft.com/office/powerpoint/2010/main" val="1213573672"/>
      </p:ext>
    </p:extLst>
  </p:cSld>
  <p:clrMapOvr>
    <a:masterClrMapping/>
  </p:clrMapOvr>
</p:sld>
</file>

<file path=ppt/theme/theme1.xml><?xml version="1.0" encoding="utf-8"?>
<a:theme xmlns:a="http://schemas.openxmlformats.org/drawingml/2006/main" name="Office Theme">
  <a:themeElements>
    <a:clrScheme name="baseVISION">
      <a:dk1>
        <a:srgbClr val="000000"/>
      </a:dk1>
      <a:lt1>
        <a:sysClr val="window" lastClr="FFFFFF"/>
      </a:lt1>
      <a:dk2>
        <a:srgbClr val="000000"/>
      </a:dk2>
      <a:lt2>
        <a:srgbClr val="FFFFFF"/>
      </a:lt2>
      <a:accent1>
        <a:srgbClr val="F2910C"/>
      </a:accent1>
      <a:accent2>
        <a:srgbClr val="A56A19"/>
      </a:accent2>
      <a:accent3>
        <a:srgbClr val="25F45D"/>
      </a:accent3>
      <a:accent4>
        <a:srgbClr val="0067A5"/>
      </a:accent4>
      <a:accent5>
        <a:srgbClr val="0C9BF2"/>
      </a:accent5>
      <a:accent6>
        <a:srgbClr val="171816"/>
      </a:accent6>
      <a:hlink>
        <a:srgbClr val="0C9BF2"/>
      </a:hlink>
      <a:folHlink>
        <a:srgbClr val="0067A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05175B3232654A8652B5C59C250749" ma:contentTypeVersion="17" ma:contentTypeDescription="Create a new document." ma:contentTypeScope="" ma:versionID="7e9023cafa028152ccd57fa497033409">
  <xsd:schema xmlns:xsd="http://www.w3.org/2001/XMLSchema" xmlns:xs="http://www.w3.org/2001/XMLSchema" xmlns:p="http://schemas.microsoft.com/office/2006/metadata/properties" xmlns:ns2="cafa1373-7603-48ba-a4af-da0cd7c50b28" xmlns:ns3="b33abd79-5b0b-469a-b40d-bbccd85dbec3" targetNamespace="http://schemas.microsoft.com/office/2006/metadata/properties" ma:root="true" ma:fieldsID="d6c43480b680146bc83ea93d3e50f9bd" ns2:_="" ns3:_="">
    <xsd:import namespace="cafa1373-7603-48ba-a4af-da0cd7c50b28"/>
    <xsd:import namespace="b33abd79-5b0b-469a-b40d-bbccd85dbe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fa1373-7603-48ba-a4af-da0cd7c50b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a9259e8-79ea-47c9-909b-13fd1fe3ae59"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3abd79-5b0b-469a-b40d-bbccd85dbec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db9a34-3080-451a-898f-48490c3fc133}" ma:internalName="TaxCatchAll" ma:showField="CatchAllData" ma:web="b33abd79-5b0b-469a-b40d-bbccd85dbe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33abd79-5b0b-469a-b40d-bbccd85dbec3">
      <UserInfo>
        <DisplayName/>
        <AccountId xsi:nil="true"/>
        <AccountType/>
      </UserInfo>
    </SharedWithUsers>
    <TaxCatchAll xmlns="b33abd79-5b0b-469a-b40d-bbccd85dbec3" xsi:nil="true"/>
    <lcf76f155ced4ddcb4097134ff3c332f xmlns="cafa1373-7603-48ba-a4af-da0cd7c50b2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359349-BC34-4731-AFF0-B74C3987C5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fa1373-7603-48ba-a4af-da0cd7c50b28"/>
    <ds:schemaRef ds:uri="b33abd79-5b0b-469a-b40d-bbccd85db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7EE1BA-AF93-4611-A971-07F748A34BA4}">
  <ds:schemaRefs>
    <ds:schemaRef ds:uri="http://purl.org/dc/dcmitype/"/>
    <ds:schemaRef ds:uri="http://schemas.microsoft.com/office/infopath/2007/PartnerControls"/>
    <ds:schemaRef ds:uri="c407446c-cb4a-4611-80e6-bf18e8d8ba99"/>
    <ds:schemaRef ds:uri="http://purl.org/dc/elements/1.1/"/>
    <ds:schemaRef ds:uri="http://schemas.microsoft.com/office/2006/documentManagement/types"/>
    <ds:schemaRef ds:uri="http://purl.org/dc/terms/"/>
    <ds:schemaRef ds:uri="http://schemas.openxmlformats.org/package/2006/metadata/core-properties"/>
    <ds:schemaRef ds:uri="c4a3a50f-e77f-4a9c-8cd9-8e7ba685af0b"/>
    <ds:schemaRef ds:uri="http://schemas.microsoft.com/office/2006/metadata/properties"/>
    <ds:schemaRef ds:uri="http://www.w3.org/XML/1998/namespace"/>
    <ds:schemaRef ds:uri="b33abd79-5b0b-469a-b40d-bbccd85dbec3"/>
    <ds:schemaRef ds:uri="cafa1373-7603-48ba-a4af-da0cd7c50b28"/>
  </ds:schemaRefs>
</ds:datastoreItem>
</file>

<file path=customXml/itemProps3.xml><?xml version="1.0" encoding="utf-8"?>
<ds:datastoreItem xmlns:ds="http://schemas.openxmlformats.org/officeDocument/2006/customXml" ds:itemID="{9A6B56E5-8CC5-45F3-9F55-08E2954E0B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TotalTime>
  <Words>581</Words>
  <Application>Microsoft Office PowerPoint</Application>
  <PresentationFormat>A4 Paper (210x297 mm)</PresentationFormat>
  <Paragraphs>42</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Security Engineer SOC 80-100% (m / w)</vt:lpstr>
      <vt:lpstr>Security Engineer SOC 80-100% (m / 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Seurity Analyst</dc:title>
  <dc:creator>Thomas Kurth</dc:creator>
  <cp:lastModifiedBy>Dania Werren</cp:lastModifiedBy>
  <cp:revision>3</cp:revision>
  <dcterms:created xsi:type="dcterms:W3CDTF">2016-09-23T18:39:19Z</dcterms:created>
  <dcterms:modified xsi:type="dcterms:W3CDTF">2023-03-21T05:09:28Z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0x0101003105175B3232654A8652B5C59C250749</vt:lpwstr>
  </property>
  <property fmtid="{D5CDD505-2E9C-101B-9397-08002B2CF9AE}" pid="3" name="TaxKeyword">
    <vt:lpwstr/>
  </property>
  <property fmtid="{D5CDD505-2E9C-101B-9397-08002B2CF9AE}" pid="4" name="MSIP_Label_7e1da1c7-9f3e-426b-ace9-e4bbd8da76f8_Enabled">
    <vt:lpwstr>true</vt:lpwstr>
  </property>
  <property fmtid="{D5CDD505-2E9C-101B-9397-08002B2CF9AE}" pid="5" name="MSIP_Label_7e1da1c7-9f3e-426b-ace9-e4bbd8da76f8_SetDate">
    <vt:lpwstr>2020-09-21T09:01:09Z</vt:lpwstr>
  </property>
  <property fmtid="{D5CDD505-2E9C-101B-9397-08002B2CF9AE}" pid="6" name="MSIP_Label_7e1da1c7-9f3e-426b-ace9-e4bbd8da76f8_Method">
    <vt:lpwstr>Standard</vt:lpwstr>
  </property>
  <property fmtid="{D5CDD505-2E9C-101B-9397-08002B2CF9AE}" pid="7" name="MSIP_Label_7e1da1c7-9f3e-426b-ace9-e4bbd8da76f8_Name">
    <vt:lpwstr>7e1da1c7-9f3e-426b-ace9-e4bbd8da76f8</vt:lpwstr>
  </property>
  <property fmtid="{D5CDD505-2E9C-101B-9397-08002B2CF9AE}" pid="8" name="MSIP_Label_7e1da1c7-9f3e-426b-ace9-e4bbd8da76f8_SiteId">
    <vt:lpwstr>972e7678-7df2-4d6b-b297-e62aaa6971f0</vt:lpwstr>
  </property>
  <property fmtid="{D5CDD505-2E9C-101B-9397-08002B2CF9AE}" pid="9" name="MSIP_Label_7e1da1c7-9f3e-426b-ace9-e4bbd8da76f8_ActionId">
    <vt:lpwstr>e0ff17ac-7dc4-49e0-a6e3-94e9c012123b</vt:lpwstr>
  </property>
  <property fmtid="{D5CDD505-2E9C-101B-9397-08002B2CF9AE}" pid="10" name="MSIP_Label_7e1da1c7-9f3e-426b-ace9-e4bbd8da76f8_ContentBits">
    <vt:lpwstr>0</vt:lpwstr>
  </property>
  <property fmtid="{D5CDD505-2E9C-101B-9397-08002B2CF9AE}" pid="11" name="xd_Signature">
    <vt:bool>false</vt:bool>
  </property>
  <property fmtid="{D5CDD505-2E9C-101B-9397-08002B2CF9AE}" pid="12" name="xd_ProgID">
    <vt:lpwstr/>
  </property>
  <property fmtid="{D5CDD505-2E9C-101B-9397-08002B2CF9AE}" pid="13" name="TemplateUrl">
    <vt:lpwstr/>
  </property>
  <property fmtid="{D5CDD505-2E9C-101B-9397-08002B2CF9AE}" pid="14" name="ComplianceAssetId">
    <vt:lpwstr/>
  </property>
  <property fmtid="{D5CDD505-2E9C-101B-9397-08002B2CF9AE}" pid="15" name="_ExtendedDescription">
    <vt:lpwstr/>
  </property>
  <property fmtid="{D5CDD505-2E9C-101B-9397-08002B2CF9AE}" pid="16" name="MediaServiceImageTags">
    <vt:lpwstr/>
  </property>
</Properties>
</file>